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1685" r:id="rId2"/>
    <p:sldId id="1797" r:id="rId3"/>
    <p:sldId id="1798" r:id="rId4"/>
    <p:sldId id="1788" r:id="rId5"/>
    <p:sldId id="1799" r:id="rId6"/>
    <p:sldId id="1801" r:id="rId7"/>
    <p:sldId id="1803" r:id="rId8"/>
    <p:sldId id="1804" r:id="rId9"/>
    <p:sldId id="1568" r:id="rId10"/>
    <p:sldId id="1300" r:id="rId11"/>
    <p:sldId id="1301" r:id="rId12"/>
    <p:sldId id="1794" r:id="rId13"/>
    <p:sldId id="1709" r:id="rId14"/>
    <p:sldId id="1453" r:id="rId15"/>
    <p:sldId id="1802" r:id="rId16"/>
    <p:sldId id="1441" r:id="rId17"/>
    <p:sldId id="1773" r:id="rId18"/>
    <p:sldId id="882" r:id="rId19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00081A"/>
    <a:srgbClr val="073363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0" autoAdjust="0"/>
    <p:restoredTop sz="83501" autoAdjust="0"/>
  </p:normalViewPr>
  <p:slideViewPr>
    <p:cSldViewPr>
      <p:cViewPr varScale="1">
        <p:scale>
          <a:sx n="95" d="100"/>
          <a:sy n="95" d="100"/>
        </p:scale>
        <p:origin x="1070" y="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56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Stephen Hawking (2000): in response to a question about the way that science is developing, replied: “I think the next century will be the century of complexity”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06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X has produced new metrics that can be used to develop automated recommendation systems </a:t>
            </a:r>
          </a:p>
          <a:p>
            <a:r>
              <a:rPr lang="en-US" dirty="0"/>
              <a:t>Complexity can be measured in 2 main ways: input-based(NK) or output-based (ECI/TCI)</a:t>
            </a:r>
          </a:p>
          <a:p>
            <a:r>
              <a:rPr lang="en-US" dirty="0"/>
              <a:t>It is also a large, young, growing community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93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Path to properity, really about understanding how to move from there to there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is from the PovcalNet database</a:t>
            </a:r>
            <a:r>
              <a:rPr lang="en-US" baseline="0" dirty="0"/>
              <a:t> from the World Bank</a:t>
            </a:r>
            <a:endParaRPr lang="en-US" dirty="0"/>
          </a:p>
          <a:p>
            <a:r>
              <a:rPr lang="en-US" dirty="0"/>
              <a:t>International poverty line by the world bank: 1.9 $ PPP (Purchasing Power Parity)</a:t>
            </a:r>
          </a:p>
          <a:p>
            <a:r>
              <a:rPr lang="en-US" dirty="0"/>
              <a:t>&lt;pov: % of population living in households with consumption or income per person below the poverty line ($1.9/day)</a:t>
            </a:r>
          </a:p>
          <a:p>
            <a:r>
              <a:rPr lang="en-US" dirty="0"/>
              <a:t>"Median$" is the median of daily per capita income/consumption expenditure from the survey in 2011 PPP.</a:t>
            </a:r>
          </a:p>
          <a:p>
            <a:r>
              <a:rPr lang="en-US" dirty="0"/>
              <a:t>Given monthly in Povcalnet but I multiplied by 12 and divided by 365 to get it daily</a:t>
            </a:r>
          </a:p>
          <a:p>
            <a:r>
              <a:rPr lang="en-US" dirty="0"/>
              <a:t>&gt; 248.505*12/365</a:t>
            </a:r>
          </a:p>
          <a:p>
            <a:r>
              <a:rPr lang="en-US" dirty="0"/>
              <a:t>[1] 8.170027</a:t>
            </a:r>
          </a:p>
          <a:p>
            <a:r>
              <a:rPr lang="en-US" dirty="0"/>
              <a:t>&gt; 1313.09*12/365</a:t>
            </a:r>
          </a:p>
          <a:p>
            <a:r>
              <a:rPr lang="en-US" dirty="0"/>
              <a:t>[1] 43.17008</a:t>
            </a:r>
          </a:p>
          <a:p>
            <a:r>
              <a:rPr lang="en-US" dirty="0"/>
              <a:t>&gt; 58.5022*12/365</a:t>
            </a:r>
          </a:p>
          <a:p>
            <a:r>
              <a:rPr lang="en-US" dirty="0"/>
              <a:t>[1] 1.92336</a:t>
            </a:r>
          </a:p>
          <a:p>
            <a:r>
              <a:rPr lang="en-US" dirty="0"/>
              <a:t>&gt; 1465.7*12/365</a:t>
            </a:r>
          </a:p>
          <a:p>
            <a:r>
              <a:rPr lang="en-US" dirty="0"/>
              <a:t>[1] 48.1874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39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63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Spotify (launched in 2008): 82 million tracks (3.6 million podcast titles) - most popular audio streaming subscription service with 406m across 183 markets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Facebook leverages Apache </a:t>
            </a:r>
            <a:r>
              <a:rPr lang="en-US" b="1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Giraph</a:t>
            </a:r>
            <a:r>
              <a:rPr lang="en-US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 which is a iterative graph processing framework built on top of Hadoop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3333B2"/>
                </a:solidFill>
              </a:rPr>
              <a:t>Content-based filtering 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b="1" dirty="0"/>
              <a:t>Analyzes the content (characteristics) of each item 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b="1" dirty="0"/>
              <a:t>Finds similar items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b="1" dirty="0"/>
              <a:t>Recommends the most similar item to the one you like</a:t>
            </a:r>
          </a:p>
          <a:p>
            <a:pPr marL="0" indent="0">
              <a:spcBef>
                <a:spcPts val="0"/>
              </a:spcBef>
              <a:buNone/>
            </a:pPr>
            <a:endParaRPr lang="en-US" b="1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3333B2"/>
                </a:solidFill>
              </a:rPr>
              <a:t>Collaborative filtering [Graph-based ML]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b="1" dirty="0"/>
              <a:t>Analyzes connections between users and items (likes, buy…)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b="1" dirty="0"/>
              <a:t>User-User Collaborative Filtering: finds similar users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b="1" dirty="0">
                <a:sym typeface="Wingdings" panose="05000000000000000000" pitchFamily="2" charset="2"/>
              </a:rPr>
              <a:t> recommends products bought by the most similar users to each other</a:t>
            </a:r>
            <a:endParaRPr lang="en-US" b="1" dirty="0"/>
          </a:p>
          <a:p>
            <a:pPr>
              <a:spcBef>
                <a:spcPts val="0"/>
              </a:spcBef>
              <a:buFontTx/>
              <a:buChar char="-"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Item-Item Collaborative Filtering: recommends products frequently bought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38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07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8700"/>
            <a:ext cx="8382000" cy="3371851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sz="3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4295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57301"/>
            <a:ext cx="4040188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4295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57301"/>
            <a:ext cx="4041775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0.png"/><Relationship Id="rId4" Type="http://schemas.openxmlformats.org/officeDocument/2006/relationships/image" Target="../media/image7.jpe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40BDF7-026F-4B89-AE2F-24930E925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71550"/>
            <a:ext cx="8763000" cy="2286000"/>
          </a:xfrm>
        </p:spPr>
        <p:txBody>
          <a:bodyPr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Economic Complexity</a:t>
            </a:r>
          </a:p>
          <a:p>
            <a:pPr marL="0" indent="0" algn="ctr">
              <a:lnSpc>
                <a:spcPts val="5400"/>
              </a:lnSpc>
              <a:buNone/>
            </a:pPr>
            <a:r>
              <a:rPr lang="en-US" sz="3200" b="1" dirty="0">
                <a:solidFill>
                  <a:srgbClr val="3333B2"/>
                </a:solidFill>
              </a:rPr>
              <a:t>LEA – Affaires </a:t>
            </a:r>
            <a:r>
              <a:rPr lang="en-US" sz="3200" b="1" dirty="0" err="1">
                <a:solidFill>
                  <a:srgbClr val="3333B2"/>
                </a:solidFill>
              </a:rPr>
              <a:t>Internationales</a:t>
            </a:r>
            <a:r>
              <a:rPr lang="en-US" sz="3200" b="1" dirty="0">
                <a:solidFill>
                  <a:srgbClr val="3333B2"/>
                </a:solidFill>
              </a:rPr>
              <a:t> </a:t>
            </a:r>
            <a:endParaRPr lang="nl-NL" sz="3200" dirty="0">
              <a:solidFill>
                <a:srgbClr val="3333B2"/>
              </a:solidFill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CBAF2A8-051F-4206-A6DF-4DF2CC2D51DE}"/>
              </a:ext>
            </a:extLst>
          </p:cNvPr>
          <p:cNvSpPr txBox="1">
            <a:spLocks/>
          </p:cNvSpPr>
          <p:nvPr/>
        </p:nvSpPr>
        <p:spPr bwMode="auto">
          <a:xfrm>
            <a:off x="190500" y="3562350"/>
            <a:ext cx="8763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700" b="1" dirty="0"/>
              <a:t>Pierre-Alexandre Balland</a:t>
            </a:r>
          </a:p>
          <a:p>
            <a:pPr marL="0" indent="0">
              <a:buFontTx/>
              <a:buNone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Utrecht University</a:t>
            </a:r>
          </a:p>
          <a:p>
            <a:pPr marL="0" indent="0">
              <a:buFontTx/>
              <a:buNone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Toulouse Artificial Intelligence Institute (ANITI)</a:t>
            </a:r>
          </a:p>
          <a:p>
            <a:pPr marL="0" indent="0">
              <a:buFontTx/>
              <a:buNone/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ESIR (European Commission) </a:t>
            </a:r>
          </a:p>
          <a:p>
            <a:pPr marL="0" indent="0">
              <a:buFontTx/>
              <a:buNone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07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lum bright="-2000" contrast="2000"/>
          </a:blip>
          <a:srcRect/>
          <a:stretch>
            <a:fillRect/>
          </a:stretch>
        </p:blipFill>
        <p:spPr bwMode="auto">
          <a:xfrm>
            <a:off x="1314450" y="685800"/>
            <a:ext cx="6483087" cy="3850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1314450" y="685800"/>
            <a:ext cx="320040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Reframing economic development</a:t>
            </a: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1314450" y="4572000"/>
            <a:ext cx="65151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900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Data Source: atlas.media.mit.edu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4629150" y="4286250"/>
            <a:ext cx="3143250" cy="2286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9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Mali – $1.92/day | 49.25% &lt; Pov.</a:t>
            </a:r>
          </a:p>
          <a:p>
            <a:pPr>
              <a:defRPr/>
            </a:pPr>
            <a:endParaRPr lang="en-US" sz="9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1314450" y="4286250"/>
            <a:ext cx="3200400" cy="2286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9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France– $43.17/day | : 0.08% &lt; Pov. </a:t>
            </a:r>
          </a:p>
          <a:p>
            <a:pPr>
              <a:defRPr/>
            </a:pPr>
            <a:endParaRPr lang="en-US" sz="9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4629150" y="2343150"/>
            <a:ext cx="3143250" cy="2286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9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USA – $48.19/day | 1.00% &lt; Pov.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29150" y="685800"/>
            <a:ext cx="3200400" cy="194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29150" y="800100"/>
            <a:ext cx="32480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4450" y="800100"/>
            <a:ext cx="3200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4450" y="2628900"/>
            <a:ext cx="32004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29150" y="2628900"/>
            <a:ext cx="3257550" cy="18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1143000" y="4914900"/>
            <a:ext cx="6743700" cy="228600"/>
          </a:xfrm>
          <a:prstGeom prst="rect">
            <a:avLst/>
          </a:prstGeom>
        </p:spPr>
        <p:txBody>
          <a:bodyPr/>
          <a:lstStyle/>
          <a:p>
            <a:pPr marL="137160">
              <a:defRPr/>
            </a:pPr>
            <a:r>
              <a:rPr lang="en-US" sz="9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Menzel, P. and D’Aluisio F. (2005) </a:t>
            </a:r>
            <a:r>
              <a:rPr lang="en-US" sz="900" b="1" i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Hungry Planet: What the World Eats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800101"/>
            <a:ext cx="3200400" cy="159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131" y="800101"/>
            <a:ext cx="3226044" cy="160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628901"/>
            <a:ext cx="3200400" cy="189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358" y="2628901"/>
            <a:ext cx="3256817" cy="188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030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On smart specialization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500" y="685800"/>
            <a:ext cx="5740004" cy="396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1404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potify Premium. Gratuit pendant 3 mois - Spotify (FR)">
            <a:extLst>
              <a:ext uri="{FF2B5EF4-FFF2-40B4-BE49-F238E27FC236}">
                <a16:creationId xmlns:a16="http://schemas.microsoft.com/office/drawing/2014/main" id="{2014F0FD-CD4A-4BAC-AAF9-ED85C7570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0" t="22069" r="20689" b="22870"/>
          <a:stretch/>
        </p:blipFill>
        <p:spPr bwMode="auto">
          <a:xfrm>
            <a:off x="6209708" y="1037204"/>
            <a:ext cx="1268409" cy="48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B25ACD-AE57-468D-8333-F7400DCBA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82833"/>
            <a:ext cx="8534400" cy="282251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Recommender systems are the most successful application of AI in the business world. They are all about </a:t>
            </a:r>
            <a:r>
              <a:rPr lang="en-US" b="1" dirty="0">
                <a:solidFill>
                  <a:srgbClr val="3333B2"/>
                </a:solidFill>
              </a:rPr>
              <a:t>filtering</a:t>
            </a:r>
            <a:r>
              <a:rPr lang="en-US" dirty="0"/>
              <a:t> massive amount of data (content-based filtering &amp; collaborative filtering)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3333B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Economic complexity tools are based on </a:t>
            </a:r>
            <a:r>
              <a:rPr lang="en-US" b="1" dirty="0">
                <a:solidFill>
                  <a:srgbClr val="3333B2"/>
                </a:solidFill>
              </a:rPr>
              <a:t>similar machine learning algorithms</a:t>
            </a:r>
          </a:p>
          <a:p>
            <a:pPr marL="0" indent="0">
              <a:spcBef>
                <a:spcPts val="0"/>
              </a:spcBef>
              <a:buNone/>
            </a:pPr>
            <a:endParaRPr lang="en-US" b="1" dirty="0">
              <a:solidFill>
                <a:srgbClr val="3333B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 Can support innovation policy &amp; smart R&amp;I investments 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b="1" dirty="0">
              <a:solidFill>
                <a:srgbClr val="3333B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BE601F-BFAD-4531-98B6-9AECCADD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Applied AI for innovation policy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10" descr="Netflix ‒ Applications sur Google Play">
            <a:extLst>
              <a:ext uri="{FF2B5EF4-FFF2-40B4-BE49-F238E27FC236}">
                <a16:creationId xmlns:a16="http://schemas.microsoft.com/office/drawing/2014/main" id="{A9A377B8-8D5F-46B4-9439-BC4C144A0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39832"/>
            <a:ext cx="1295400" cy="6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Amazon.fr: Chèque-cadeau Amazon.fr - eChèque-cadeau: Gift Cards">
            <a:extLst>
              <a:ext uri="{FF2B5EF4-FFF2-40B4-BE49-F238E27FC236}">
                <a16:creationId xmlns:a16="http://schemas.microsoft.com/office/drawing/2014/main" id="{4E24D191-779D-42D3-A0C5-E244BFD26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91" y="897824"/>
            <a:ext cx="1143000" cy="70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Les bonnes pratiques de LinkedIn quand on recherche une alternance. | Ecoris">
            <a:extLst>
              <a:ext uri="{FF2B5EF4-FFF2-40B4-BE49-F238E27FC236}">
                <a16:creationId xmlns:a16="http://schemas.microsoft.com/office/drawing/2014/main" id="{FEB11CAD-A6AE-44DF-AF37-690A14FD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934120"/>
            <a:ext cx="953091" cy="59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hiffres Facebook – 2021">
            <a:extLst>
              <a:ext uri="{FF2B5EF4-FFF2-40B4-BE49-F238E27FC236}">
                <a16:creationId xmlns:a16="http://schemas.microsoft.com/office/drawing/2014/main" id="{D6B61DA4-0E88-465D-B9A8-7EA0A206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3" r="12577"/>
          <a:stretch/>
        </p:blipFill>
        <p:spPr bwMode="auto">
          <a:xfrm>
            <a:off x="3016420" y="934120"/>
            <a:ext cx="663300" cy="58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200 astuces pour maîtriser Google">
            <a:extLst>
              <a:ext uri="{FF2B5EF4-FFF2-40B4-BE49-F238E27FC236}">
                <a16:creationId xmlns:a16="http://schemas.microsoft.com/office/drawing/2014/main" id="{9822BC7B-06C7-4994-9215-CA762480E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3" b="24741"/>
          <a:stretch/>
        </p:blipFill>
        <p:spPr bwMode="auto">
          <a:xfrm>
            <a:off x="4952999" y="1092231"/>
            <a:ext cx="1066800" cy="35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oogle lance YouTube Music et intègre désormais un service Premium">
            <a:extLst>
              <a:ext uri="{FF2B5EF4-FFF2-40B4-BE49-F238E27FC236}">
                <a16:creationId xmlns:a16="http://schemas.microsoft.com/office/drawing/2014/main" id="{2D57E306-52AB-4551-AB94-70DF0291B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t="30247" r="24277" b="25308"/>
          <a:stretch/>
        </p:blipFill>
        <p:spPr bwMode="auto">
          <a:xfrm>
            <a:off x="7666131" y="1037204"/>
            <a:ext cx="1081936" cy="48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potify Premium. Gratuit pendant 3 mois - Spotify (FR)">
            <a:extLst>
              <a:ext uri="{FF2B5EF4-FFF2-40B4-BE49-F238E27FC236}">
                <a16:creationId xmlns:a16="http://schemas.microsoft.com/office/drawing/2014/main" id="{9D760677-2031-49CD-80D2-0DD998C6A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0" t="22069" r="20689" b="22870"/>
          <a:stretch/>
        </p:blipFill>
        <p:spPr bwMode="auto">
          <a:xfrm>
            <a:off x="6235984" y="1037204"/>
            <a:ext cx="1268409" cy="48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Netflix ‒ Applications sur Google Play">
            <a:extLst>
              <a:ext uri="{FF2B5EF4-FFF2-40B4-BE49-F238E27FC236}">
                <a16:creationId xmlns:a16="http://schemas.microsoft.com/office/drawing/2014/main" id="{031F911B-86A3-4FC5-81BA-F941B5DC0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76" y="939832"/>
            <a:ext cx="1295400" cy="6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Amazon.fr: Chèque-cadeau Amazon.fr - eChèque-cadeau: Gift Cards">
            <a:extLst>
              <a:ext uri="{FF2B5EF4-FFF2-40B4-BE49-F238E27FC236}">
                <a16:creationId xmlns:a16="http://schemas.microsoft.com/office/drawing/2014/main" id="{7AE9EF35-51F2-4691-BB77-B30984BDB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67" y="897824"/>
            <a:ext cx="1143000" cy="70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Chiffres Facebook – 2021">
            <a:extLst>
              <a:ext uri="{FF2B5EF4-FFF2-40B4-BE49-F238E27FC236}">
                <a16:creationId xmlns:a16="http://schemas.microsoft.com/office/drawing/2014/main" id="{FED41467-B7DA-4B51-9E6C-287D87218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3" r="12577"/>
          <a:stretch/>
        </p:blipFill>
        <p:spPr bwMode="auto">
          <a:xfrm>
            <a:off x="3042696" y="934120"/>
            <a:ext cx="663300" cy="58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200 astuces pour maîtriser Google">
            <a:extLst>
              <a:ext uri="{FF2B5EF4-FFF2-40B4-BE49-F238E27FC236}">
                <a16:creationId xmlns:a16="http://schemas.microsoft.com/office/drawing/2014/main" id="{9976D2CF-0EA1-4341-8368-F3B1DCA23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3" b="24741"/>
          <a:stretch/>
        </p:blipFill>
        <p:spPr bwMode="auto">
          <a:xfrm>
            <a:off x="4979275" y="1092231"/>
            <a:ext cx="1066800" cy="35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45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0A20E9-FA94-49A0-83DA-6C8CC1D70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8915400" cy="1192965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Matching products 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and customers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62C1A1-A5E7-4BD6-8951-8E26E799A128}"/>
              </a:ext>
            </a:extLst>
          </p:cNvPr>
          <p:cNvSpPr/>
          <p:nvPr/>
        </p:nvSpPr>
        <p:spPr>
          <a:xfrm>
            <a:off x="533400" y="1733550"/>
            <a:ext cx="838200" cy="838200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AA74A8B-C41F-4F15-BCED-B4BF7686C365}"/>
              </a:ext>
            </a:extLst>
          </p:cNvPr>
          <p:cNvSpPr/>
          <p:nvPr/>
        </p:nvSpPr>
        <p:spPr>
          <a:xfrm>
            <a:off x="78181" y="3146553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B392F8-38ED-44D0-833C-9016BDBD7E03}"/>
              </a:ext>
            </a:extLst>
          </p:cNvPr>
          <p:cNvSpPr/>
          <p:nvPr/>
        </p:nvSpPr>
        <p:spPr>
          <a:xfrm>
            <a:off x="1497610" y="3212529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B062A2-8151-4B05-8137-F2F9E6645F45}"/>
              </a:ext>
            </a:extLst>
          </p:cNvPr>
          <p:cNvSpPr/>
          <p:nvPr/>
        </p:nvSpPr>
        <p:spPr>
          <a:xfrm>
            <a:off x="1950289" y="1758252"/>
            <a:ext cx="838200" cy="838200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A93DD9-7157-46B3-B473-7326A9677BC0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V="1">
            <a:off x="535381" y="2571750"/>
            <a:ext cx="417119" cy="574803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7C3055-8724-44CB-A6D1-CA1BFC457880}"/>
              </a:ext>
            </a:extLst>
          </p:cNvPr>
          <p:cNvCxnSpPr>
            <a:cxnSpLocks/>
            <a:stCxn id="4" idx="0"/>
            <a:endCxn id="21" idx="2"/>
          </p:cNvCxnSpPr>
          <p:nvPr/>
        </p:nvCxnSpPr>
        <p:spPr>
          <a:xfrm flipV="1">
            <a:off x="535381" y="2596452"/>
            <a:ext cx="1834008" cy="550101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4D19C9-2EB6-424F-8723-44488F530097}"/>
              </a:ext>
            </a:extLst>
          </p:cNvPr>
          <p:cNvCxnSpPr>
            <a:cxnSpLocks/>
            <a:stCxn id="18" idx="0"/>
            <a:endCxn id="21" idx="2"/>
          </p:cNvCxnSpPr>
          <p:nvPr/>
        </p:nvCxnSpPr>
        <p:spPr>
          <a:xfrm flipV="1">
            <a:off x="1954810" y="2596452"/>
            <a:ext cx="414579" cy="616077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9411020-5150-46FD-84A0-764736BC3BAF}"/>
              </a:ext>
            </a:extLst>
          </p:cNvPr>
          <p:cNvSpPr/>
          <p:nvPr/>
        </p:nvSpPr>
        <p:spPr>
          <a:xfrm>
            <a:off x="3155111" y="1768744"/>
            <a:ext cx="838200" cy="838200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AA2C554-324B-4AF0-8535-5A73B01DDC29}"/>
              </a:ext>
            </a:extLst>
          </p:cNvPr>
          <p:cNvSpPr/>
          <p:nvPr/>
        </p:nvSpPr>
        <p:spPr>
          <a:xfrm>
            <a:off x="2699892" y="3181747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239C0CD-A1D2-4E18-8BEF-B57CF76AFC41}"/>
              </a:ext>
            </a:extLst>
          </p:cNvPr>
          <p:cNvSpPr/>
          <p:nvPr/>
        </p:nvSpPr>
        <p:spPr>
          <a:xfrm>
            <a:off x="4064000" y="3181747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A2456C-A9E6-4553-B90D-E5B6CBDE152B}"/>
              </a:ext>
            </a:extLst>
          </p:cNvPr>
          <p:cNvSpPr/>
          <p:nvPr/>
        </p:nvSpPr>
        <p:spPr>
          <a:xfrm>
            <a:off x="4572000" y="1793446"/>
            <a:ext cx="838200" cy="838200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141AEBC-F104-4895-B657-11B18389D887}"/>
              </a:ext>
            </a:extLst>
          </p:cNvPr>
          <p:cNvCxnSpPr>
            <a:cxnSpLocks/>
            <a:stCxn id="18" idx="0"/>
            <a:endCxn id="2" idx="2"/>
          </p:cNvCxnSpPr>
          <p:nvPr/>
        </p:nvCxnSpPr>
        <p:spPr>
          <a:xfrm flipH="1" flipV="1">
            <a:off x="952500" y="2571750"/>
            <a:ext cx="1002310" cy="64077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38FFCAF-50C7-4ED3-B55B-EBA3E6CB921E}"/>
              </a:ext>
            </a:extLst>
          </p:cNvPr>
          <p:cNvSpPr txBox="1"/>
          <p:nvPr/>
        </p:nvSpPr>
        <p:spPr>
          <a:xfrm>
            <a:off x="533400" y="1875651"/>
            <a:ext cx="838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A</a:t>
            </a:r>
            <a:endParaRPr lang="nl-NL" sz="3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5372A2-6FFC-42A4-A94E-5EEE198A1DAC}"/>
              </a:ext>
            </a:extLst>
          </p:cNvPr>
          <p:cNvSpPr txBox="1"/>
          <p:nvPr/>
        </p:nvSpPr>
        <p:spPr>
          <a:xfrm>
            <a:off x="1997430" y="1875651"/>
            <a:ext cx="838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B</a:t>
            </a:r>
            <a:endParaRPr lang="nl-NL" sz="3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E23D316-FAF6-46CB-81D8-04931E4C45F4}"/>
              </a:ext>
            </a:extLst>
          </p:cNvPr>
          <p:cNvSpPr txBox="1"/>
          <p:nvPr/>
        </p:nvSpPr>
        <p:spPr>
          <a:xfrm>
            <a:off x="3155111" y="1875651"/>
            <a:ext cx="838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C</a:t>
            </a:r>
            <a:endParaRPr lang="nl-NL" sz="3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BD2848-D56F-4DEF-9383-52AF260624D0}"/>
              </a:ext>
            </a:extLst>
          </p:cNvPr>
          <p:cNvSpPr txBox="1"/>
          <p:nvPr/>
        </p:nvSpPr>
        <p:spPr>
          <a:xfrm>
            <a:off x="4614621" y="1875651"/>
            <a:ext cx="838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D</a:t>
            </a:r>
            <a:endParaRPr lang="nl-NL" sz="30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AB22FC6-23F2-4D37-8645-9B3EC644817F}"/>
              </a:ext>
            </a:extLst>
          </p:cNvPr>
          <p:cNvSpPr/>
          <p:nvPr/>
        </p:nvSpPr>
        <p:spPr>
          <a:xfrm>
            <a:off x="5186121" y="3181747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1C5233-2CEF-498E-A98C-AA4751AE4B06}"/>
              </a:ext>
            </a:extLst>
          </p:cNvPr>
          <p:cNvSpPr txBox="1"/>
          <p:nvPr/>
        </p:nvSpPr>
        <p:spPr>
          <a:xfrm>
            <a:off x="96369" y="3287685"/>
            <a:ext cx="838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1</a:t>
            </a:r>
            <a:endParaRPr lang="nl-NL" sz="3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F50C5B-923A-47E4-8FD9-17A430C8D8A6}"/>
              </a:ext>
            </a:extLst>
          </p:cNvPr>
          <p:cNvSpPr txBox="1"/>
          <p:nvPr/>
        </p:nvSpPr>
        <p:spPr>
          <a:xfrm>
            <a:off x="1548664" y="3354630"/>
            <a:ext cx="838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2</a:t>
            </a:r>
            <a:endParaRPr lang="nl-NL" sz="3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3618AE-13B8-4D92-86A3-AF1B70546BA9}"/>
              </a:ext>
            </a:extLst>
          </p:cNvPr>
          <p:cNvSpPr txBox="1"/>
          <p:nvPr/>
        </p:nvSpPr>
        <p:spPr>
          <a:xfrm>
            <a:off x="2754566" y="3326754"/>
            <a:ext cx="838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3</a:t>
            </a:r>
            <a:endParaRPr lang="nl-NL" sz="3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5097BDD-FD99-4714-8DC8-12CF17FFAA59}"/>
              </a:ext>
            </a:extLst>
          </p:cNvPr>
          <p:cNvSpPr txBox="1"/>
          <p:nvPr/>
        </p:nvSpPr>
        <p:spPr>
          <a:xfrm>
            <a:off x="4102100" y="3323389"/>
            <a:ext cx="838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4</a:t>
            </a:r>
            <a:endParaRPr lang="nl-NL" sz="3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B1433F-B8BA-41B6-ABDB-0202144FCBA1}"/>
              </a:ext>
            </a:extLst>
          </p:cNvPr>
          <p:cNvSpPr txBox="1"/>
          <p:nvPr/>
        </p:nvSpPr>
        <p:spPr>
          <a:xfrm>
            <a:off x="5230350" y="3323389"/>
            <a:ext cx="838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5</a:t>
            </a:r>
            <a:endParaRPr lang="nl-NL" sz="30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CA75CEA-451E-4E0A-A2B2-7689B672D0EA}"/>
              </a:ext>
            </a:extLst>
          </p:cNvPr>
          <p:cNvCxnSpPr>
            <a:cxnSpLocks/>
            <a:stCxn id="4" idx="0"/>
            <a:endCxn id="42" idx="2"/>
          </p:cNvCxnSpPr>
          <p:nvPr/>
        </p:nvCxnSpPr>
        <p:spPr>
          <a:xfrm flipV="1">
            <a:off x="535381" y="2606944"/>
            <a:ext cx="3038830" cy="539609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A7F467-EEA6-43AE-9F2E-674ED24D8FFF}"/>
              </a:ext>
            </a:extLst>
          </p:cNvPr>
          <p:cNvCxnSpPr>
            <a:cxnSpLocks/>
            <a:stCxn id="18" idx="0"/>
            <a:endCxn id="42" idx="2"/>
          </p:cNvCxnSpPr>
          <p:nvPr/>
        </p:nvCxnSpPr>
        <p:spPr>
          <a:xfrm flipV="1">
            <a:off x="1954810" y="2606944"/>
            <a:ext cx="1619401" cy="605585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500CA40-F15D-4206-B400-4F25C3A0D8B7}"/>
              </a:ext>
            </a:extLst>
          </p:cNvPr>
          <p:cNvCxnSpPr>
            <a:cxnSpLocks/>
            <a:stCxn id="43" idx="0"/>
            <a:endCxn id="21" idx="2"/>
          </p:cNvCxnSpPr>
          <p:nvPr/>
        </p:nvCxnSpPr>
        <p:spPr>
          <a:xfrm flipH="1" flipV="1">
            <a:off x="2369389" y="2596452"/>
            <a:ext cx="787703" cy="585295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882665B-B1CA-4209-91FA-18E35E46381C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157092" y="2606944"/>
            <a:ext cx="417119" cy="574803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2D7FA82-AB01-401D-AA07-6C092EA1A433}"/>
              </a:ext>
            </a:extLst>
          </p:cNvPr>
          <p:cNvCxnSpPr>
            <a:cxnSpLocks/>
            <a:stCxn id="44" idx="0"/>
            <a:endCxn id="42" idx="2"/>
          </p:cNvCxnSpPr>
          <p:nvPr/>
        </p:nvCxnSpPr>
        <p:spPr>
          <a:xfrm flipH="1" flipV="1">
            <a:off x="3574211" y="2606944"/>
            <a:ext cx="946989" cy="574803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4E2CB50-99CF-41F5-BCCB-CAC5ECE072FC}"/>
              </a:ext>
            </a:extLst>
          </p:cNvPr>
          <p:cNvCxnSpPr>
            <a:cxnSpLocks/>
            <a:stCxn id="44" idx="0"/>
            <a:endCxn id="45" idx="2"/>
          </p:cNvCxnSpPr>
          <p:nvPr/>
        </p:nvCxnSpPr>
        <p:spPr>
          <a:xfrm flipV="1">
            <a:off x="4521200" y="2631646"/>
            <a:ext cx="469900" cy="550101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9E4D76E-95F9-40E2-A7EA-A96494B5081B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4991100" y="2631646"/>
            <a:ext cx="513994" cy="580883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logo-amazon | Blog e-commerce - Joptimisemonsite">
            <a:extLst>
              <a:ext uri="{FF2B5EF4-FFF2-40B4-BE49-F238E27FC236}">
                <a16:creationId xmlns:a16="http://schemas.microsoft.com/office/drawing/2014/main" id="{98645777-F232-4F09-9571-D6123BE98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550" y="268668"/>
            <a:ext cx="251968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1E415ED-E8E4-47D3-AF56-3D8379ACC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366" y="1793446"/>
            <a:ext cx="2519680" cy="190671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A7EAA5E-D0A8-4664-9488-0C904F70A7CB}"/>
              </a:ext>
            </a:extLst>
          </p:cNvPr>
          <p:cNvSpPr/>
          <p:nvPr/>
        </p:nvSpPr>
        <p:spPr>
          <a:xfrm>
            <a:off x="589284" y="4321965"/>
            <a:ext cx="8283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Modern </a:t>
            </a: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techniques extract information from network structures </a:t>
            </a:r>
            <a:endParaRPr lang="nl-NL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822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EBB216C-C53C-428F-B506-14B4D8D1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5118"/>
            <a:ext cx="7405688" cy="483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2116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EBB216C-C53C-428F-B506-14B4D8D1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5118"/>
            <a:ext cx="7405688" cy="483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3FFB6BCF-9093-4221-9EFD-DDCBB674B0CF}"/>
              </a:ext>
            </a:extLst>
          </p:cNvPr>
          <p:cNvSpPr/>
          <p:nvPr/>
        </p:nvSpPr>
        <p:spPr>
          <a:xfrm>
            <a:off x="5257800" y="2971800"/>
            <a:ext cx="363474" cy="457200"/>
          </a:xfrm>
          <a:prstGeom prst="up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D0F0A5-B622-44D0-8D13-FAADA6DA2E3D}"/>
              </a:ext>
            </a:extLst>
          </p:cNvPr>
          <p:cNvSpPr/>
          <p:nvPr/>
        </p:nvSpPr>
        <p:spPr>
          <a:xfrm>
            <a:off x="4719316" y="3471233"/>
            <a:ext cx="1920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Policy support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898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2146634" y="1352550"/>
            <a:ext cx="0" cy="289501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2146634" y="4265427"/>
            <a:ext cx="497205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46634" y="4322577"/>
            <a:ext cx="4972050" cy="3231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1500" b="1" cap="small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75135" y="1165906"/>
            <a:ext cx="415498" cy="3081663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15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1500" b="1" cap="small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2146634" y="3066746"/>
            <a:ext cx="497205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4604085" y="1352550"/>
            <a:ext cx="0" cy="2895019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3784" y="2036576"/>
            <a:ext cx="2400301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15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1500" b="1" cap="small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03784" y="3293876"/>
            <a:ext cx="2400301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15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1500" b="1" cap="small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75535" y="2036576"/>
            <a:ext cx="2133244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15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1500" b="1" cap="small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75534" y="3293876"/>
            <a:ext cx="2133244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15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1500" b="1" cap="small" dirty="0">
              <a:solidFill>
                <a:srgbClr val="FF0000"/>
              </a:solidFill>
            </a:endParaRP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FF6B439F-CA9F-4C20-B9CC-327A96E6BEA1}"/>
              </a:ext>
            </a:extLst>
          </p:cNvPr>
          <p:cNvSpPr txBox="1">
            <a:spLocks/>
          </p:cNvSpPr>
          <p:nvPr/>
        </p:nvSpPr>
        <p:spPr bwMode="auto">
          <a:xfrm>
            <a:off x="-36095" y="16042"/>
            <a:ext cx="8915400" cy="626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Smart </a:t>
            </a:r>
            <a:r>
              <a:rPr lang="en-US" b="1">
                <a:solidFill>
                  <a:srgbClr val="3333B2"/>
                </a:solidFill>
              </a:rPr>
              <a:t>Occ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 Investment Framework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00608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1FFA80-01D1-4D0E-A577-6388C167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Smart </a:t>
            </a:r>
            <a:r>
              <a:rPr lang="en-US" b="1" dirty="0">
                <a:solidFill>
                  <a:srgbClr val="3333B2"/>
                </a:solidFill>
              </a:rPr>
              <a:t>Occ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Investment Framework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39D84-D891-478E-A5A4-31A27C05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71550"/>
            <a:ext cx="7240419" cy="350864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C72A0F-AE81-4A2A-9DCF-121EDB167CC9}"/>
              </a:ext>
            </a:extLst>
          </p:cNvPr>
          <p:cNvCxnSpPr/>
          <p:nvPr/>
        </p:nvCxnSpPr>
        <p:spPr>
          <a:xfrm flipV="1">
            <a:off x="990601" y="1337128"/>
            <a:ext cx="0" cy="3196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E791F63-22D1-4351-BD24-032030F378B7}"/>
              </a:ext>
            </a:extLst>
          </p:cNvPr>
          <p:cNvSpPr/>
          <p:nvPr/>
        </p:nvSpPr>
        <p:spPr>
          <a:xfrm>
            <a:off x="990601" y="4609811"/>
            <a:ext cx="622887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6058D7-3B19-456D-9400-F404E158F1CB}"/>
              </a:ext>
            </a:extLst>
          </p:cNvPr>
          <p:cNvSpPr/>
          <p:nvPr/>
        </p:nvSpPr>
        <p:spPr>
          <a:xfrm>
            <a:off x="487203" y="1174913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943B73-2535-4A09-81D7-9215A2B7DEC8}"/>
              </a:ext>
            </a:extLst>
          </p:cNvPr>
          <p:cNvCxnSpPr>
            <a:cxnSpLocks/>
          </p:cNvCxnSpPr>
          <p:nvPr/>
        </p:nvCxnSpPr>
        <p:spPr>
          <a:xfrm flipV="1">
            <a:off x="1018224" y="4503857"/>
            <a:ext cx="6807039" cy="1149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C876FF-2AF5-45C9-AD4E-49BB926851BD}"/>
              </a:ext>
            </a:extLst>
          </p:cNvPr>
          <p:cNvCxnSpPr>
            <a:cxnSpLocks/>
          </p:cNvCxnSpPr>
          <p:nvPr/>
        </p:nvCxnSpPr>
        <p:spPr>
          <a:xfrm flipH="1">
            <a:off x="5562600" y="2043734"/>
            <a:ext cx="457201" cy="457200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F62170-8F86-4B2F-A43E-D6D193F79B93}"/>
              </a:ext>
            </a:extLst>
          </p:cNvPr>
          <p:cNvSpPr txBox="1"/>
          <p:nvPr/>
        </p:nvSpPr>
        <p:spPr>
          <a:xfrm>
            <a:off x="5105400" y="2420111"/>
            <a:ext cx="114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Electrical plane</a:t>
            </a:r>
            <a:endParaRPr lang="nl-NL" sz="1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6A48AA-6A36-4899-8033-E8B1FF38B7A3}"/>
              </a:ext>
            </a:extLst>
          </p:cNvPr>
          <p:cNvCxnSpPr>
            <a:cxnSpLocks/>
          </p:cNvCxnSpPr>
          <p:nvPr/>
        </p:nvCxnSpPr>
        <p:spPr>
          <a:xfrm flipH="1">
            <a:off x="8002419" y="2077290"/>
            <a:ext cx="1" cy="342821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281A18-0AE7-4D1B-BB8F-C3675CA151A8}"/>
              </a:ext>
            </a:extLst>
          </p:cNvPr>
          <p:cNvSpPr txBox="1"/>
          <p:nvPr/>
        </p:nvSpPr>
        <p:spPr>
          <a:xfrm>
            <a:off x="7408768" y="2420110"/>
            <a:ext cx="1143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Biotherapies</a:t>
            </a:r>
            <a:endParaRPr lang="nl-NL" sz="12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7FA4ED-7A07-44C2-96B1-5B677AAE1D3F}"/>
              </a:ext>
            </a:extLst>
          </p:cNvPr>
          <p:cNvCxnSpPr>
            <a:cxnSpLocks/>
          </p:cNvCxnSpPr>
          <p:nvPr/>
        </p:nvCxnSpPr>
        <p:spPr>
          <a:xfrm flipH="1" flipV="1">
            <a:off x="7620001" y="1337128"/>
            <a:ext cx="17366" cy="554206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0A4A76-B676-4719-848F-5A35F4806131}"/>
              </a:ext>
            </a:extLst>
          </p:cNvPr>
          <p:cNvSpPr txBox="1"/>
          <p:nvPr/>
        </p:nvSpPr>
        <p:spPr>
          <a:xfrm>
            <a:off x="7048501" y="1079207"/>
            <a:ext cx="1143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Oncology</a:t>
            </a:r>
            <a:endParaRPr lang="nl-NL" sz="12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AF7742-C6C4-42FD-8C5A-5EFB9B01F9F7}"/>
              </a:ext>
            </a:extLst>
          </p:cNvPr>
          <p:cNvCxnSpPr>
            <a:cxnSpLocks/>
          </p:cNvCxnSpPr>
          <p:nvPr/>
        </p:nvCxnSpPr>
        <p:spPr>
          <a:xfrm flipV="1">
            <a:off x="5334001" y="1191322"/>
            <a:ext cx="457199" cy="1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2A7F67B-D3FA-46CC-8EE7-B97C7903D2BB}"/>
              </a:ext>
            </a:extLst>
          </p:cNvPr>
          <p:cNvSpPr txBox="1"/>
          <p:nvPr/>
        </p:nvSpPr>
        <p:spPr>
          <a:xfrm>
            <a:off x="5646420" y="925031"/>
            <a:ext cx="114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Embedded Systems</a:t>
            </a:r>
            <a:endParaRPr lang="nl-NL" sz="1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6A2100-A106-40C6-8CCB-EF2B671DDB47}"/>
              </a:ext>
            </a:extLst>
          </p:cNvPr>
          <p:cNvCxnSpPr>
            <a:cxnSpLocks/>
          </p:cNvCxnSpPr>
          <p:nvPr/>
        </p:nvCxnSpPr>
        <p:spPr>
          <a:xfrm>
            <a:off x="3838113" y="3335763"/>
            <a:ext cx="467188" cy="191213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8A4B3A-2F23-46FD-A146-0DBAD8FC2701}"/>
              </a:ext>
            </a:extLst>
          </p:cNvPr>
          <p:cNvSpPr txBox="1"/>
          <p:nvPr/>
        </p:nvSpPr>
        <p:spPr>
          <a:xfrm>
            <a:off x="4267200" y="3415187"/>
            <a:ext cx="1143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Geosciences</a:t>
            </a:r>
            <a:endParaRPr lang="nl-NL" sz="12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D5CC7F-6957-403A-8FAF-6B6BDE207923}"/>
              </a:ext>
            </a:extLst>
          </p:cNvPr>
          <p:cNvCxnSpPr>
            <a:cxnSpLocks/>
          </p:cNvCxnSpPr>
          <p:nvPr/>
        </p:nvCxnSpPr>
        <p:spPr>
          <a:xfrm flipH="1" flipV="1">
            <a:off x="2076927" y="1222556"/>
            <a:ext cx="304800" cy="1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1A62930-0FD3-4345-A509-565042C6AA84}"/>
              </a:ext>
            </a:extLst>
          </p:cNvPr>
          <p:cNvSpPr txBox="1"/>
          <p:nvPr/>
        </p:nvSpPr>
        <p:spPr>
          <a:xfrm>
            <a:off x="1182054" y="1077451"/>
            <a:ext cx="1143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Batteries</a:t>
            </a:r>
            <a:endParaRPr lang="nl-NL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889B89-2A43-44CA-922A-0E1BE321D3B5}"/>
              </a:ext>
            </a:extLst>
          </p:cNvPr>
          <p:cNvSpPr txBox="1"/>
          <p:nvPr/>
        </p:nvSpPr>
        <p:spPr>
          <a:xfrm>
            <a:off x="844027" y="2300135"/>
            <a:ext cx="114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Composites materials</a:t>
            </a:r>
            <a:endParaRPr lang="nl-NL" sz="12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BA53F5-274A-4BE3-8F57-C350BEBE52F0}"/>
              </a:ext>
            </a:extLst>
          </p:cNvPr>
          <p:cNvCxnSpPr>
            <a:cxnSpLocks/>
          </p:cNvCxnSpPr>
          <p:nvPr/>
        </p:nvCxnSpPr>
        <p:spPr>
          <a:xfrm flipH="1">
            <a:off x="1823030" y="2500933"/>
            <a:ext cx="253897" cy="1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5029DE0-7589-4C26-9329-706A5ED577AD}"/>
              </a:ext>
            </a:extLst>
          </p:cNvPr>
          <p:cNvSpPr txBox="1"/>
          <p:nvPr/>
        </p:nvSpPr>
        <p:spPr>
          <a:xfrm>
            <a:off x="1238727" y="2981230"/>
            <a:ext cx="114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Off-shore wind turbines</a:t>
            </a:r>
            <a:endParaRPr lang="nl-NL" sz="12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C3DAE5-1CCE-4FAE-A9AE-73C052755B52}"/>
              </a:ext>
            </a:extLst>
          </p:cNvPr>
          <p:cNvCxnSpPr>
            <a:cxnSpLocks/>
          </p:cNvCxnSpPr>
          <p:nvPr/>
        </p:nvCxnSpPr>
        <p:spPr>
          <a:xfrm flipV="1">
            <a:off x="1063476" y="3156466"/>
            <a:ext cx="352051" cy="55597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24597EB-58BB-432E-BE7F-962E75722576}"/>
              </a:ext>
            </a:extLst>
          </p:cNvPr>
          <p:cNvCxnSpPr>
            <a:cxnSpLocks/>
          </p:cNvCxnSpPr>
          <p:nvPr/>
        </p:nvCxnSpPr>
        <p:spPr>
          <a:xfrm flipH="1">
            <a:off x="4694276" y="2243640"/>
            <a:ext cx="1" cy="453469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8DC9B81-6644-4A87-B6BC-7E66B7AD4776}"/>
              </a:ext>
            </a:extLst>
          </p:cNvPr>
          <p:cNvSpPr txBox="1"/>
          <p:nvPr/>
        </p:nvSpPr>
        <p:spPr>
          <a:xfrm>
            <a:off x="4122776" y="2637313"/>
            <a:ext cx="114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Protein of the future</a:t>
            </a:r>
            <a:endParaRPr lang="nl-NL" sz="12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EA69343-EB8B-4A5F-869D-09F97AF0363F}"/>
              </a:ext>
            </a:extLst>
          </p:cNvPr>
          <p:cNvCxnSpPr>
            <a:cxnSpLocks/>
          </p:cNvCxnSpPr>
          <p:nvPr/>
        </p:nvCxnSpPr>
        <p:spPr>
          <a:xfrm flipV="1">
            <a:off x="3505200" y="1483277"/>
            <a:ext cx="258131" cy="78213"/>
          </a:xfrm>
          <a:prstGeom prst="straightConnector1">
            <a:avLst/>
          </a:prstGeom>
          <a:ln w="9525">
            <a:solidFill>
              <a:srgbClr val="3333B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CB13464-375B-40BD-9DA4-0D92F405CDF8}"/>
              </a:ext>
            </a:extLst>
          </p:cNvPr>
          <p:cNvSpPr txBox="1"/>
          <p:nvPr/>
        </p:nvSpPr>
        <p:spPr>
          <a:xfrm>
            <a:off x="3689742" y="1316707"/>
            <a:ext cx="1143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B2"/>
                </a:solidFill>
              </a:rPr>
              <a:t>Smart grids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3029744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 bwMode="auto">
          <a:xfrm>
            <a:off x="1143000" y="1771650"/>
            <a:ext cx="68580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137160" algn="ctr" defTabSz="685800">
              <a:spcBef>
                <a:spcPts val="1350"/>
              </a:spcBef>
              <a:spcAft>
                <a:spcPts val="1350"/>
              </a:spcAft>
              <a:defRPr/>
            </a:pPr>
            <a:r>
              <a:rPr lang="en-US" sz="3300" b="1" dirty="0">
                <a:latin typeface="Helvetica" pitchFamily="34" charset="0"/>
                <a:ea typeface="Verdana" pitchFamily="34" charset="0"/>
                <a:cs typeface="Helvetica" pitchFamily="34" charset="0"/>
              </a:rPr>
              <a:t>Q</a:t>
            </a:r>
            <a:r>
              <a:rPr lang="en-US" sz="3300" b="1" dirty="0">
                <a:solidFill>
                  <a:srgbClr val="3333B2"/>
                </a:solidFill>
                <a:latin typeface="Helvetica" pitchFamily="34" charset="0"/>
                <a:ea typeface="Verdana" pitchFamily="34" charset="0"/>
                <a:cs typeface="Helvetica" pitchFamily="34" charset="0"/>
              </a:rPr>
              <a:t>&amp;</a:t>
            </a:r>
            <a:r>
              <a:rPr lang="en-US" sz="3300" b="1" dirty="0">
                <a:latin typeface="Helvetica" pitchFamily="34" charset="0"/>
                <a:ea typeface="Verdana" pitchFamily="34" charset="0"/>
                <a:cs typeface="Helvetica" pitchFamily="34" charset="0"/>
              </a:rPr>
              <a:t>A</a:t>
            </a:r>
            <a:endParaRPr lang="nl-NL" sz="2100" dirty="0">
              <a:solidFill>
                <a:srgbClr val="3333B2"/>
              </a:solidFill>
              <a:latin typeface="Helvetica" pitchFamily="34" charset="0"/>
              <a:ea typeface="Verdana" pitchFamily="34" charset="0"/>
              <a:cs typeface="Helvetica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026ADC-40F4-43B0-8512-2DACF250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The Century of Complexity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76399-7B01-4489-B442-29146B7AC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7350"/>
            <a:ext cx="4150666" cy="2251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50646A-B8F4-435B-BCF3-BF0AB4C35400}"/>
              </a:ext>
            </a:extLst>
          </p:cNvPr>
          <p:cNvSpPr txBox="1"/>
          <p:nvPr/>
        </p:nvSpPr>
        <p:spPr>
          <a:xfrm>
            <a:off x="7883" y="949817"/>
            <a:ext cx="4564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333B2"/>
                </a:solidFill>
              </a:rPr>
              <a:t>2021’s Physics Nobel Prize is about Complexity Science </a:t>
            </a:r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123478-23E7-4ED2-B12C-8B2E51A836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955"/>
          <a:stretch/>
        </p:blipFill>
        <p:spPr>
          <a:xfrm>
            <a:off x="228600" y="3942471"/>
            <a:ext cx="2286000" cy="1218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7AFC49-C79D-44B0-99D6-4CE7ECFFD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3910939"/>
            <a:ext cx="1254082" cy="1218645"/>
          </a:xfrm>
          <a:prstGeom prst="rect">
            <a:avLst/>
          </a:prstGeom>
        </p:spPr>
      </p:pic>
      <p:pic>
        <p:nvPicPr>
          <p:cNvPr id="1026" name="Picture 2" descr="Google PageRank® Patent Print – Retro Patents">
            <a:extLst>
              <a:ext uri="{FF2B5EF4-FFF2-40B4-BE49-F238E27FC236}">
                <a16:creationId xmlns:a16="http://schemas.microsoft.com/office/drawing/2014/main" id="{8ED40F63-1C16-4B6D-A1A5-48D4B97CA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37" y="1657350"/>
            <a:ext cx="2335844" cy="350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189CF7-8848-4554-A1FC-87CDE4192C07}"/>
              </a:ext>
            </a:extLst>
          </p:cNvPr>
          <p:cNvSpPr txBox="1"/>
          <p:nvPr/>
        </p:nvSpPr>
        <p:spPr>
          <a:xfrm>
            <a:off x="4457700" y="949817"/>
            <a:ext cx="4564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333B2"/>
                </a:solidFill>
              </a:rPr>
              <a:t>AI applications extract information from complex network structures </a:t>
            </a:r>
            <a:endParaRPr lang="nl-NL" dirty="0"/>
          </a:p>
        </p:txBody>
      </p:sp>
      <p:pic>
        <p:nvPicPr>
          <p:cNvPr id="17" name="Picture 10" descr="Netflix ‒ Applications sur Google Play">
            <a:extLst>
              <a:ext uri="{FF2B5EF4-FFF2-40B4-BE49-F238E27FC236}">
                <a16:creationId xmlns:a16="http://schemas.microsoft.com/office/drawing/2014/main" id="{E3D4AF06-2755-4836-BA4F-430EEE0CA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152" y="1654066"/>
            <a:ext cx="1295400" cy="6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Google lance YouTube Music et intègre désormais un service Premium">
            <a:extLst>
              <a:ext uri="{FF2B5EF4-FFF2-40B4-BE49-F238E27FC236}">
                <a16:creationId xmlns:a16="http://schemas.microsoft.com/office/drawing/2014/main" id="{A26AF0ED-8C23-44C4-934E-3CF27E6DF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t="30247" r="24277" b="25308"/>
          <a:stretch/>
        </p:blipFill>
        <p:spPr bwMode="auto">
          <a:xfrm>
            <a:off x="7630884" y="3360915"/>
            <a:ext cx="1081936" cy="48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Spotify Premium. Gratuit pendant 3 mois - Spotify (FR)">
            <a:extLst>
              <a:ext uri="{FF2B5EF4-FFF2-40B4-BE49-F238E27FC236}">
                <a16:creationId xmlns:a16="http://schemas.microsoft.com/office/drawing/2014/main" id="{2FDCF370-DC42-47B9-9608-D6C1653DC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0" t="22069" r="20689" b="22870"/>
          <a:stretch/>
        </p:blipFill>
        <p:spPr bwMode="auto">
          <a:xfrm>
            <a:off x="7551143" y="4045322"/>
            <a:ext cx="1268409" cy="48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Amazon.fr: Chèque-cadeau Amazon.fr - eChèque-cadeau: Gift Cards">
            <a:extLst>
              <a:ext uri="{FF2B5EF4-FFF2-40B4-BE49-F238E27FC236}">
                <a16:creationId xmlns:a16="http://schemas.microsoft.com/office/drawing/2014/main" id="{0CCB8991-EE39-4430-904A-AF6A7AA35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52" y="2504063"/>
            <a:ext cx="1143000" cy="70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200 astuces pour maîtriser Google">
            <a:extLst>
              <a:ext uri="{FF2B5EF4-FFF2-40B4-BE49-F238E27FC236}">
                <a16:creationId xmlns:a16="http://schemas.microsoft.com/office/drawing/2014/main" id="{49F1ACC8-8310-41C4-B6DC-B58C18318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3" b="24741"/>
          <a:stretch/>
        </p:blipFill>
        <p:spPr bwMode="auto">
          <a:xfrm>
            <a:off x="7683938" y="4729729"/>
            <a:ext cx="1066800" cy="35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521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91FAD5-1C8D-4502-AFA4-5ADD9C202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9150"/>
            <a:ext cx="8763000" cy="4038600"/>
          </a:xfrm>
        </p:spPr>
        <p:txBody>
          <a:bodyPr/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Economic complexity is the application of </a:t>
            </a:r>
            <a:r>
              <a:rPr lang="en-US" b="1" dirty="0">
                <a:solidFill>
                  <a:srgbClr val="3333B2"/>
                </a:solidFill>
              </a:rPr>
              <a:t>complex systems </a:t>
            </a:r>
            <a:r>
              <a:rPr lang="en-US" dirty="0"/>
              <a:t>and </a:t>
            </a:r>
            <a:r>
              <a:rPr lang="en-US" b="1" dirty="0">
                <a:solidFill>
                  <a:srgbClr val="3333B2"/>
                </a:solidFill>
              </a:rPr>
              <a:t>network thinking </a:t>
            </a:r>
            <a:r>
              <a:rPr lang="en-US" dirty="0"/>
              <a:t>to economics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Paradigm shift from </a:t>
            </a:r>
            <a:r>
              <a:rPr lang="en-US" i="1" dirty="0"/>
              <a:t>isolated characteristics </a:t>
            </a:r>
            <a:r>
              <a:rPr lang="en-US" dirty="0"/>
              <a:t>to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systemic interactions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    -&gt; </a:t>
            </a:r>
            <a:r>
              <a:rPr lang="en-US" sz="1800" dirty="0"/>
              <a:t>To understand emerging patterns of growth, regional evolution, 	technological change, inequality, sustainability…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Economic complexity produces useful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heuristics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metrics</a:t>
            </a:r>
            <a:r>
              <a:rPr lang="en-US" dirty="0"/>
              <a:t> to make better business and policy decisions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026ADC-40F4-43B0-8512-2DACF250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What is Economic Complexity?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ED9ABA-5119-4524-8CA8-A1E869F36E29}"/>
              </a:ext>
            </a:extLst>
          </p:cNvPr>
          <p:cNvSpPr/>
          <p:nvPr/>
        </p:nvSpPr>
        <p:spPr>
          <a:xfrm>
            <a:off x="762000" y="2647950"/>
            <a:ext cx="7848600" cy="6858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856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0A6894-4860-49F6-A548-B640836A8C24}"/>
              </a:ext>
            </a:extLst>
          </p:cNvPr>
          <p:cNvSpPr/>
          <p:nvPr/>
        </p:nvSpPr>
        <p:spPr>
          <a:xfrm>
            <a:off x="154753" y="723508"/>
            <a:ext cx="2207447" cy="184824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4BDD71-EFF7-4F3A-9C2B-63BB1BD36B8A}"/>
              </a:ext>
            </a:extLst>
          </p:cNvPr>
          <p:cNvSpPr/>
          <p:nvPr/>
        </p:nvSpPr>
        <p:spPr>
          <a:xfrm>
            <a:off x="144780" y="2761712"/>
            <a:ext cx="3893820" cy="228707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6E0BD-60F8-4C0A-93B3-48CFA985E340}"/>
              </a:ext>
            </a:extLst>
          </p:cNvPr>
          <p:cNvSpPr/>
          <p:nvPr/>
        </p:nvSpPr>
        <p:spPr>
          <a:xfrm>
            <a:off x="5029200" y="57149"/>
            <a:ext cx="3810000" cy="499163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BD72E99E-2478-42C3-B0A1-31486495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Founding parents 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 descr="Jane Jacobs - Wikipedia">
            <a:extLst>
              <a:ext uri="{FF2B5EF4-FFF2-40B4-BE49-F238E27FC236}">
                <a16:creationId xmlns:a16="http://schemas.microsoft.com/office/drawing/2014/main" id="{2155FEC4-375A-4299-A5E2-E0A5D12A1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8808"/>
            <a:ext cx="2094171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dam Smith Institute - Adam Smith Institute">
            <a:extLst>
              <a:ext uri="{FF2B5EF4-FFF2-40B4-BE49-F238E27FC236}">
                <a16:creationId xmlns:a16="http://schemas.microsoft.com/office/drawing/2014/main" id="{A7B12495-3134-40E0-8376-C24BC5E42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108" y="142795"/>
            <a:ext cx="3582709" cy="242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plexity Explorer">
            <a:extLst>
              <a:ext uri="{FF2B5EF4-FFF2-40B4-BE49-F238E27FC236}">
                <a16:creationId xmlns:a16="http://schemas.microsoft.com/office/drawing/2014/main" id="{5ACCED44-841F-470B-A1E0-D3D1DBF36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661994"/>
            <a:ext cx="3233738" cy="228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o is Ricardo Hausmann? - YouTube">
            <a:extLst>
              <a:ext uri="{FF2B5EF4-FFF2-40B4-BE49-F238E27FC236}">
                <a16:creationId xmlns:a16="http://schemas.microsoft.com/office/drawing/2014/main" id="{60B55A72-3913-4B62-B10D-8940947C3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7" y="2823093"/>
            <a:ext cx="3776133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nderstanding Society: Herbert Simon's satisficing life">
            <a:extLst>
              <a:ext uri="{FF2B5EF4-FFF2-40B4-BE49-F238E27FC236}">
                <a16:creationId xmlns:a16="http://schemas.microsoft.com/office/drawing/2014/main" id="{C3123605-B512-4B6E-AB64-278A2F56C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635" y="758165"/>
            <a:ext cx="2409182" cy="175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3473B0C-12B1-4D9A-81B9-D93E0C7538A2}"/>
              </a:ext>
            </a:extLst>
          </p:cNvPr>
          <p:cNvSpPr/>
          <p:nvPr/>
        </p:nvSpPr>
        <p:spPr>
          <a:xfrm>
            <a:off x="2468583" y="728690"/>
            <a:ext cx="2484417" cy="184824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60" name="Picture 12" descr="Books by Warren Weaver | Book Depository">
            <a:extLst>
              <a:ext uri="{FF2B5EF4-FFF2-40B4-BE49-F238E27FC236}">
                <a16:creationId xmlns:a16="http://schemas.microsoft.com/office/drawing/2014/main" id="{F5833DE4-6C3B-468C-B9C4-250F2CFDB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917" y="2761712"/>
            <a:ext cx="803966" cy="121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etworks">
            <a:extLst>
              <a:ext uri="{FF2B5EF4-FFF2-40B4-BE49-F238E27FC236}">
                <a16:creationId xmlns:a16="http://schemas.microsoft.com/office/drawing/2014/main" id="{D1C1ABB4-89A3-424A-98C6-534DB6AF4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8" t="6038"/>
          <a:stretch/>
        </p:blipFill>
        <p:spPr bwMode="auto">
          <a:xfrm flipH="1">
            <a:off x="4131915" y="4019550"/>
            <a:ext cx="821083" cy="102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21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B4B21A-1D5D-4F32-92F9-E8BA74FB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52"/>
          <a:stretch/>
        </p:blipFill>
        <p:spPr>
          <a:xfrm>
            <a:off x="5181600" y="0"/>
            <a:ext cx="3609123" cy="4991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BFD20-7374-4BA7-9318-85898849E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94" y="752475"/>
            <a:ext cx="4424306" cy="1685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EE0AD2-254D-4E22-BCA9-A037AC3F24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114"/>
          <a:stretch/>
        </p:blipFill>
        <p:spPr>
          <a:xfrm>
            <a:off x="228600" y="2800350"/>
            <a:ext cx="4343400" cy="1256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04FC9-AA01-4E1A-BAA6-31B9C5D5F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53" y="4057113"/>
            <a:ext cx="4572000" cy="991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DDD8E5-EC86-4A59-99C0-9EE0606A6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742950"/>
            <a:ext cx="1385179" cy="4714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FE1F5F-9FAB-4C92-9870-8B301AA9B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0" y="1238249"/>
            <a:ext cx="1457098" cy="2667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0A6894-4860-49F6-A548-B640836A8C24}"/>
              </a:ext>
            </a:extLst>
          </p:cNvPr>
          <p:cNvSpPr/>
          <p:nvPr/>
        </p:nvSpPr>
        <p:spPr>
          <a:xfrm>
            <a:off x="154753" y="723508"/>
            <a:ext cx="4541520" cy="18288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4BDD71-EFF7-4F3A-9C2B-63BB1BD36B8A}"/>
              </a:ext>
            </a:extLst>
          </p:cNvPr>
          <p:cNvSpPr/>
          <p:nvPr/>
        </p:nvSpPr>
        <p:spPr>
          <a:xfrm>
            <a:off x="144780" y="2761712"/>
            <a:ext cx="4572000" cy="228707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6E0BD-60F8-4C0A-93B3-48CFA985E340}"/>
              </a:ext>
            </a:extLst>
          </p:cNvPr>
          <p:cNvSpPr/>
          <p:nvPr/>
        </p:nvSpPr>
        <p:spPr>
          <a:xfrm>
            <a:off x="5029200" y="57149"/>
            <a:ext cx="3810000" cy="499163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BD72E99E-2478-42C3-B0A1-31486495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Recent reads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135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3A6F0-0666-49FF-8B87-4DD38494F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23950"/>
            <a:ext cx="8382000" cy="335280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Key </a:t>
            </a:r>
            <a:r>
              <a:rPr lang="en-US" b="1" dirty="0">
                <a:solidFill>
                  <a:srgbClr val="3333B2"/>
                </a:solidFill>
              </a:rPr>
              <a:t>concepts</a:t>
            </a:r>
            <a:r>
              <a:rPr lang="en-US" dirty="0"/>
              <a:t> of interdependencies, non-linearity, feedback loops, self-organization, second-order effects, randomness, scaling, fat-tails, network effects, path-dependence… </a:t>
            </a:r>
          </a:p>
          <a:p>
            <a:pPr marL="0" indent="0">
              <a:buNone/>
            </a:pPr>
            <a:r>
              <a:rPr lang="en-US" dirty="0"/>
              <a:t>- Industry 5.0, a transformative vision for Europe : governing </a:t>
            </a:r>
            <a:r>
              <a:rPr lang="en-US" b="1" dirty="0">
                <a:solidFill>
                  <a:srgbClr val="3333B2"/>
                </a:solidFill>
              </a:rPr>
              <a:t>systemic transformations</a:t>
            </a:r>
            <a:r>
              <a:rPr lang="en-US" dirty="0">
                <a:solidFill>
                  <a:srgbClr val="3333B2"/>
                </a:solidFill>
              </a:rPr>
              <a:t> </a:t>
            </a:r>
            <a:r>
              <a:rPr lang="en-US" dirty="0"/>
              <a:t>towards a sustainable industry</a:t>
            </a:r>
          </a:p>
          <a:p>
            <a:pPr marL="0" indent="0">
              <a:buNone/>
            </a:pPr>
            <a:r>
              <a:rPr lang="en-US" dirty="0"/>
              <a:t>- Global value chains : harnessing innovation to protect and transform the </a:t>
            </a:r>
            <a:r>
              <a:rPr lang="en-US" b="1" dirty="0">
                <a:solidFill>
                  <a:srgbClr val="3333B2"/>
                </a:solidFill>
              </a:rPr>
              <a:t>backbone</a:t>
            </a:r>
            <a:r>
              <a:rPr lang="en-US" dirty="0"/>
              <a:t> of global trade</a:t>
            </a:r>
          </a:p>
          <a:p>
            <a:pPr marL="0" indent="0">
              <a:buNone/>
            </a:pPr>
            <a:r>
              <a:rPr lang="en-US" dirty="0"/>
              <a:t>- Protect, prepare and transform Europe - Recovery and </a:t>
            </a:r>
            <a:r>
              <a:rPr lang="en-US" b="1" dirty="0">
                <a:solidFill>
                  <a:srgbClr val="3333B2"/>
                </a:solidFill>
              </a:rPr>
              <a:t>resilience</a:t>
            </a:r>
            <a:r>
              <a:rPr lang="en-US" dirty="0"/>
              <a:t> post COVID-19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C4B659-EA34-4C32-B6FF-40004906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Transition to system thinking 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902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3A6F0-0666-49FF-8B87-4DD38494F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23950"/>
            <a:ext cx="8382000" cy="335280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Economic </a:t>
            </a:r>
            <a:r>
              <a:rPr lang="en-US" b="1" dirty="0">
                <a:solidFill>
                  <a:srgbClr val="3333B2"/>
                </a:solidFill>
              </a:rPr>
              <a:t>development</a:t>
            </a:r>
            <a:r>
              <a:rPr lang="en-US" dirty="0"/>
              <a:t> from a complex systems perspective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As the economy becomes more complex, it </a:t>
            </a:r>
            <a:r>
              <a:rPr lang="en-US" b="1" dirty="0">
                <a:solidFill>
                  <a:srgbClr val="3333B2"/>
                </a:solidFill>
              </a:rPr>
              <a:t>grows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New technologies and globalization allow for a deeper </a:t>
            </a:r>
            <a:r>
              <a:rPr lang="en-US" b="1" dirty="0">
                <a:solidFill>
                  <a:srgbClr val="3333B2"/>
                </a:solidFill>
              </a:rPr>
              <a:t>division of knowledge</a:t>
            </a:r>
            <a:r>
              <a:rPr lang="en-US" dirty="0"/>
              <a:t>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Trade and division of labor and this is a very </a:t>
            </a:r>
            <a:r>
              <a:rPr lang="en-US" b="1" dirty="0">
                <a:solidFill>
                  <a:srgbClr val="3333B2"/>
                </a:solidFill>
              </a:rPr>
              <a:t>efficient</a:t>
            </a:r>
            <a:r>
              <a:rPr lang="en-US" dirty="0"/>
              <a:t> way to organize the economy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C4B659-EA34-4C32-B6FF-40004906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EconX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&amp; growth 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54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3A6F0-0666-49FF-8B87-4DD38494F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23950"/>
            <a:ext cx="8382000" cy="335280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Increasing complexity creates an </a:t>
            </a:r>
            <a:r>
              <a:rPr lang="en-US" b="1" dirty="0">
                <a:solidFill>
                  <a:srgbClr val="3333B2"/>
                </a:solidFill>
              </a:rPr>
              <a:t>overload</a:t>
            </a:r>
            <a:r>
              <a:rPr lang="en-US" dirty="0"/>
              <a:t> of information and noise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This </a:t>
            </a:r>
            <a:r>
              <a:rPr lang="en-US" b="1" dirty="0">
                <a:solidFill>
                  <a:srgbClr val="3333B2"/>
                </a:solidFill>
              </a:rPr>
              <a:t>division</a:t>
            </a:r>
            <a:r>
              <a:rPr lang="en-US" dirty="0"/>
              <a:t> of knowledge also creates room for </a:t>
            </a:r>
            <a:r>
              <a:rPr lang="en-US" b="1" dirty="0">
                <a:solidFill>
                  <a:srgbClr val="3333B2"/>
                </a:solidFill>
              </a:rPr>
              <a:t>hierarchy</a:t>
            </a:r>
            <a:r>
              <a:rPr lang="en-US" dirty="0"/>
              <a:t> and </a:t>
            </a:r>
            <a:r>
              <a:rPr lang="en-US" b="1" dirty="0">
                <a:solidFill>
                  <a:srgbClr val="3333B2"/>
                </a:solidFill>
              </a:rPr>
              <a:t>inequality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Complexity makes key resources very, very </a:t>
            </a:r>
            <a:r>
              <a:rPr lang="en-US" b="1" dirty="0">
                <a:solidFill>
                  <a:srgbClr val="3333B2"/>
                </a:solidFill>
              </a:rPr>
              <a:t>concentrated</a:t>
            </a:r>
            <a:r>
              <a:rPr lang="en-US" dirty="0"/>
              <a:t> (hello network effects)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Increased </a:t>
            </a:r>
            <a:r>
              <a:rPr lang="en-US" b="1" dirty="0">
                <a:solidFill>
                  <a:srgbClr val="3333B2"/>
                </a:solidFill>
              </a:rPr>
              <a:t>interdependencies</a:t>
            </a:r>
            <a:r>
              <a:rPr lang="en-US" dirty="0"/>
              <a:t> make us more vulnerable to pandemics such as Covid-19, financial, and ecological crises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C4B659-EA34-4C32-B6FF-40004906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Yes, But! </a:t>
            </a:r>
            <a:endParaRPr lang="nl-NL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701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th Alive Graphs 1">
            <a:extLst>
              <a:ext uri="{FF2B5EF4-FFF2-40B4-BE49-F238E27FC236}">
                <a16:creationId xmlns:a16="http://schemas.microsoft.com/office/drawing/2014/main" id="{2785999F-2A4D-42EC-B481-C899C0A9A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0050"/>
            <a:ext cx="9144000" cy="729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EA9920-CE0D-43FF-849B-9117B864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Complex systems are highly unequal</a:t>
            </a:r>
            <a:endParaRPr lang="nl-NL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ECEB4D-4401-4BBA-9F4A-09C64905C777}"/>
              </a:ext>
            </a:extLst>
          </p:cNvPr>
          <p:cNvSpPr/>
          <p:nvPr/>
        </p:nvSpPr>
        <p:spPr>
          <a:xfrm>
            <a:off x="151559" y="4248150"/>
            <a:ext cx="8634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chemeClr val="bg1"/>
                </a:solidFill>
              </a:rPr>
              <a:t>More complex societies are more unequal because large networks create extreme leverage</a:t>
            </a:r>
          </a:p>
        </p:txBody>
      </p:sp>
    </p:spTree>
    <p:extLst>
      <p:ext uri="{BB962C8B-B14F-4D97-AF65-F5344CB8AC3E}">
        <p14:creationId xmlns:p14="http://schemas.microsoft.com/office/powerpoint/2010/main" val="2225640053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0</TotalTime>
  <Words>824</Words>
  <Application>Microsoft Office PowerPoint</Application>
  <PresentationFormat>On-screen Show (16:9)</PresentationFormat>
  <Paragraphs>123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Comic Sans MS</vt:lpstr>
      <vt:lpstr>Helvetica</vt:lpstr>
      <vt:lpstr>Open Sans</vt:lpstr>
      <vt:lpstr>Verdana</vt:lpstr>
      <vt:lpstr>Beamer</vt:lpstr>
      <vt:lpstr>PowerPoint Presentation</vt:lpstr>
      <vt:lpstr>The Century of Complexity</vt:lpstr>
      <vt:lpstr>What is Economic Complexity?</vt:lpstr>
      <vt:lpstr>Founding parents </vt:lpstr>
      <vt:lpstr>Recent reads</vt:lpstr>
      <vt:lpstr>Transition to system thinking </vt:lpstr>
      <vt:lpstr>EconX &amp; growth </vt:lpstr>
      <vt:lpstr>Yes, But! </vt:lpstr>
      <vt:lpstr>Complex systems are highly unequal</vt:lpstr>
      <vt:lpstr>Reframing economic development</vt:lpstr>
      <vt:lpstr>On smart specialization </vt:lpstr>
      <vt:lpstr>Applied AI for innovation policy</vt:lpstr>
      <vt:lpstr>Matching products  and customers</vt:lpstr>
      <vt:lpstr>PowerPoint Presentation</vt:lpstr>
      <vt:lpstr>PowerPoint Presentation</vt:lpstr>
      <vt:lpstr>PowerPoint Presentation</vt:lpstr>
      <vt:lpstr>Smart Occ Investment Framework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2014-06-04T09:43:42Z</dcterms:created>
  <dcterms:modified xsi:type="dcterms:W3CDTF">2022-11-22T09:24:42Z</dcterms:modified>
</cp:coreProperties>
</file>